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4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9" r:id="rId14"/>
    <p:sldId id="288" r:id="rId15"/>
    <p:sldId id="287" r:id="rId16"/>
    <p:sldId id="291" r:id="rId17"/>
    <p:sldId id="292" r:id="rId18"/>
    <p:sldId id="293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3A5ED-6F0A-494B-8A63-F8D1B37A69D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D63D5-4C24-41AC-B538-2AEB38B396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6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856984" cy="1793167"/>
          </a:xfrm>
        </p:spPr>
        <p:txBody>
          <a:bodyPr/>
          <a:lstStyle/>
          <a:p>
            <a:r>
              <a:rPr lang="cs-CZ" dirty="0" smtClean="0"/>
              <a:t>Microsoft  Word 2010  I.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Spuštění aplikace Wordu</a:t>
            </a:r>
            <a:br>
              <a:rPr lang="cs-CZ" sz="2400" dirty="0" smtClean="0"/>
            </a:br>
            <a:r>
              <a:rPr lang="cs-CZ" sz="2400" dirty="0" smtClean="0"/>
              <a:t>Popis prostředí</a:t>
            </a:r>
            <a:br>
              <a:rPr lang="cs-CZ" sz="2400" dirty="0" smtClean="0"/>
            </a:br>
            <a:r>
              <a:rPr lang="cs-CZ" sz="2400" dirty="0" smtClean="0"/>
              <a:t>Základní editace textu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b="0" dirty="0"/>
          </a:p>
        </p:txBody>
      </p:sp>
      <p:sp>
        <p:nvSpPr>
          <p:cNvPr id="3" name="Obdélník 2"/>
          <p:cNvSpPr/>
          <p:nvPr/>
        </p:nvSpPr>
        <p:spPr>
          <a:xfrm>
            <a:off x="2555776" y="5301208"/>
            <a:ext cx="3483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VY_32_INOVACE_52_MS_Word_ 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7531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6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15816" y="2348880"/>
            <a:ext cx="5544616" cy="18722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Kurzor je název pro svislou čárku nacházející se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v ploše papíru, která bliká a ukazuje místo v textu,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kam můžeme psát, vkládat obrázek nebo tabulku.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Kurzor můžeme přemisťovat v textu pomocí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šipek na klávesnici nebo myši.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2123728" y="2708920"/>
            <a:ext cx="100811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lačítko akce: Zpět nebo Předchozí 4">
            <a:hlinkClick r:id="rId3" action="ppaction://hlinksldjump" highlightClick="1"/>
          </p:cNvPr>
          <p:cNvSpPr/>
          <p:nvPr/>
        </p:nvSpPr>
        <p:spPr>
          <a:xfrm>
            <a:off x="8604448" y="6237312"/>
            <a:ext cx="93610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5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027" y="0"/>
            <a:ext cx="903649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B050"/>
                </a:solidFill>
              </a:rPr>
              <a:t>Při psaní textu ve Wordu používáme kromě alfanumerické klávesnice i další </a:t>
            </a:r>
            <a:br>
              <a:rPr lang="cs-CZ" sz="2000" dirty="0" smtClean="0">
                <a:solidFill>
                  <a:srgbClr val="00B050"/>
                </a:solidFill>
              </a:rPr>
            </a:br>
            <a:r>
              <a:rPr lang="cs-CZ" sz="2000" dirty="0" smtClean="0">
                <a:solidFill>
                  <a:srgbClr val="00B050"/>
                </a:solidFill>
              </a:rPr>
              <a:t>klávesy z klávesnice:</a:t>
            </a:r>
            <a:br>
              <a:rPr lang="cs-CZ" sz="2000" dirty="0" smtClean="0">
                <a:solidFill>
                  <a:srgbClr val="00B050"/>
                </a:solidFill>
              </a:rPr>
            </a:br>
            <a:r>
              <a:rPr lang="cs-CZ" sz="2000" dirty="0" smtClean="0">
                <a:solidFill>
                  <a:srgbClr val="00B050"/>
                </a:solidFill>
              </a:rPr>
              <a:t/>
            </a:r>
            <a:br>
              <a:rPr lang="cs-CZ" sz="2000" dirty="0" smtClean="0">
                <a:solidFill>
                  <a:srgbClr val="00B050"/>
                </a:solidFill>
              </a:rPr>
            </a:br>
            <a:r>
              <a:rPr lang="cs-CZ" sz="2000" b="1" dirty="0" smtClean="0"/>
              <a:t>Enter 	 	 – </a:t>
            </a:r>
            <a:r>
              <a:rPr lang="cs-CZ" dirty="0" smtClean="0"/>
              <a:t>odsadí odstavec nebo nadpis</a:t>
            </a:r>
            <a:br>
              <a:rPr lang="cs-CZ" dirty="0" smtClean="0"/>
            </a:br>
            <a:r>
              <a:rPr lang="cs-CZ" sz="2000" b="1" dirty="0" smtClean="0"/>
              <a:t>Šipky 		</a:t>
            </a:r>
            <a:r>
              <a:rPr lang="cs-CZ" b="1" dirty="0" smtClean="0"/>
              <a:t> -  </a:t>
            </a:r>
            <a:r>
              <a:rPr lang="cs-CZ" dirty="0"/>
              <a:t>p</a:t>
            </a:r>
            <a:r>
              <a:rPr lang="cs-CZ" dirty="0" smtClean="0"/>
              <a:t>řesunou kurzor v textu v určeném směru</a:t>
            </a:r>
            <a:br>
              <a:rPr lang="cs-CZ" dirty="0" smtClean="0"/>
            </a:br>
            <a:r>
              <a:rPr lang="cs-CZ" sz="2000" b="1" dirty="0" smtClean="0"/>
              <a:t>Insert</a:t>
            </a:r>
            <a:r>
              <a:rPr lang="cs-CZ" dirty="0" smtClean="0"/>
              <a:t> 	 	 </a:t>
            </a:r>
            <a:r>
              <a:rPr lang="cs-CZ" sz="2000" b="1" dirty="0" smtClean="0"/>
              <a:t>-  </a:t>
            </a:r>
            <a:r>
              <a:rPr lang="cs-CZ" dirty="0" smtClean="0"/>
              <a:t>přepíná  mezi režimem vkládání a přepisování v textu</a:t>
            </a:r>
            <a:br>
              <a:rPr lang="cs-CZ" dirty="0" smtClean="0"/>
            </a:br>
            <a:r>
              <a:rPr lang="cs-CZ" sz="2000" b="1" dirty="0" err="1" smtClean="0"/>
              <a:t>Delete</a:t>
            </a:r>
            <a:r>
              <a:rPr lang="cs-CZ" sz="2000" b="1" dirty="0" smtClean="0"/>
              <a:t>		 -</a:t>
            </a:r>
            <a:r>
              <a:rPr lang="cs-CZ" dirty="0" smtClean="0"/>
              <a:t>  smaže znak vpravo  od kurzoru</a:t>
            </a:r>
            <a:br>
              <a:rPr lang="cs-CZ" dirty="0" smtClean="0"/>
            </a:br>
            <a:r>
              <a:rPr lang="cs-CZ" sz="2000" b="1" dirty="0" err="1" smtClean="0"/>
              <a:t>Backspace</a:t>
            </a:r>
            <a:r>
              <a:rPr lang="cs-CZ" sz="2000" b="1" dirty="0" smtClean="0"/>
              <a:t>	 -</a:t>
            </a:r>
            <a:r>
              <a:rPr lang="cs-CZ" dirty="0" smtClean="0"/>
              <a:t>  smaže znak vlevo od  kurzoru</a:t>
            </a:r>
            <a:br>
              <a:rPr lang="cs-CZ" dirty="0" smtClean="0"/>
            </a:br>
            <a:r>
              <a:rPr lang="cs-CZ" sz="2000" b="1" dirty="0" err="1" smtClean="0"/>
              <a:t>Home</a:t>
            </a:r>
            <a:r>
              <a:rPr lang="cs-CZ" sz="2000" b="1" dirty="0" smtClean="0"/>
              <a:t>		 -  </a:t>
            </a:r>
            <a:r>
              <a:rPr lang="cs-CZ" dirty="0" smtClean="0"/>
              <a:t>nastaví kurzor na začátek řádku</a:t>
            </a:r>
            <a:br>
              <a:rPr lang="cs-CZ" dirty="0" smtClean="0"/>
            </a:br>
            <a:r>
              <a:rPr lang="cs-CZ" sz="2000" b="1" dirty="0" smtClean="0"/>
              <a:t>End		 -</a:t>
            </a:r>
            <a:r>
              <a:rPr lang="cs-CZ" dirty="0" smtClean="0"/>
              <a:t>  nastaví kurzor na konec řádku</a:t>
            </a:r>
            <a:br>
              <a:rPr lang="cs-CZ" dirty="0" smtClean="0"/>
            </a:br>
            <a:r>
              <a:rPr lang="cs-CZ" sz="2000" b="1" dirty="0" err="1" smtClean="0"/>
              <a:t>Page</a:t>
            </a:r>
            <a:r>
              <a:rPr lang="cs-CZ" sz="2000" b="1" dirty="0" smtClean="0"/>
              <a:t> Up	 -</a:t>
            </a:r>
            <a:r>
              <a:rPr lang="cs-CZ" dirty="0" smtClean="0"/>
              <a:t>  přesun v textu o jednu obrazovku  nahoru</a:t>
            </a:r>
            <a:br>
              <a:rPr lang="cs-CZ" dirty="0" smtClean="0"/>
            </a:br>
            <a:r>
              <a:rPr lang="cs-CZ" sz="2000" b="1" dirty="0" err="1" smtClean="0"/>
              <a:t>Page</a:t>
            </a:r>
            <a:r>
              <a:rPr lang="cs-CZ" sz="2000" b="1" dirty="0" smtClean="0"/>
              <a:t> Down	 -</a:t>
            </a:r>
            <a:r>
              <a:rPr lang="cs-CZ" dirty="0" smtClean="0"/>
              <a:t>  přesun </a:t>
            </a:r>
            <a:r>
              <a:rPr lang="cs-CZ" sz="2000" dirty="0"/>
              <a:t>v </a:t>
            </a:r>
            <a:r>
              <a:rPr lang="cs-CZ" dirty="0"/>
              <a:t>textu o jednu obrazovku </a:t>
            </a:r>
            <a:r>
              <a:rPr lang="cs-CZ" dirty="0" smtClean="0"/>
              <a:t> dolů</a:t>
            </a:r>
            <a:r>
              <a:rPr lang="cs-CZ" sz="2000" b="1" dirty="0" smtClean="0"/>
              <a:t>	</a:t>
            </a:r>
            <a:br>
              <a:rPr lang="cs-CZ" sz="2000" b="1" dirty="0" smtClean="0"/>
            </a:br>
            <a:r>
              <a:rPr lang="cs-CZ" sz="2000" b="1" dirty="0" smtClean="0"/>
              <a:t>Shift		 -</a:t>
            </a:r>
            <a:r>
              <a:rPr lang="cs-CZ" dirty="0" smtClean="0"/>
              <a:t>  ve spojení s další klávesou  umožňuje psaní velkých písmen,</a:t>
            </a:r>
            <a:br>
              <a:rPr lang="cs-CZ" dirty="0" smtClean="0"/>
            </a:br>
            <a:r>
              <a:rPr lang="cs-CZ" dirty="0" smtClean="0"/>
              <a:t>		     háčků a čárek velkých písmen</a:t>
            </a:r>
            <a:br>
              <a:rPr lang="cs-CZ" dirty="0" smtClean="0"/>
            </a:br>
            <a:r>
              <a:rPr lang="cs-CZ" sz="2000" b="1" dirty="0" err="1" smtClean="0"/>
              <a:t>Tab</a:t>
            </a:r>
            <a:r>
              <a:rPr lang="cs-CZ" sz="2000" b="1" dirty="0" smtClean="0"/>
              <a:t>		 -  </a:t>
            </a:r>
            <a:r>
              <a:rPr lang="cs-CZ" dirty="0" smtClean="0"/>
              <a:t>přesune kurzor doprava na nejbližší tabulátorovou pozici.</a:t>
            </a:r>
            <a:br>
              <a:rPr lang="cs-CZ" dirty="0" smtClean="0"/>
            </a:br>
            <a:r>
              <a:rPr lang="cs-CZ" dirty="0" smtClean="0"/>
              <a:t>		     Každé následující stisknutí </a:t>
            </a:r>
            <a:r>
              <a:rPr lang="cs-CZ" b="1" dirty="0" err="1" smtClean="0"/>
              <a:t>Tab</a:t>
            </a:r>
            <a:r>
              <a:rPr lang="cs-CZ" dirty="0" smtClean="0"/>
              <a:t> posune kurzor na další nastavený</a:t>
            </a:r>
            <a:br>
              <a:rPr lang="cs-CZ" dirty="0" smtClean="0"/>
            </a:br>
            <a:r>
              <a:rPr lang="cs-CZ" dirty="0" smtClean="0"/>
              <a:t>		     tabulátor doprava.</a:t>
            </a:r>
            <a:br>
              <a:rPr lang="cs-CZ" dirty="0" smtClean="0"/>
            </a:br>
            <a:r>
              <a:rPr lang="cs-CZ" sz="2000" b="1" dirty="0" smtClean="0"/>
              <a:t>Caps </a:t>
            </a:r>
            <a:r>
              <a:rPr lang="cs-CZ" sz="2000" b="1" dirty="0" err="1" smtClean="0"/>
              <a:t>Lock</a:t>
            </a:r>
            <a:r>
              <a:rPr lang="cs-CZ" sz="2000" b="1" dirty="0" smtClean="0"/>
              <a:t>	 -</a:t>
            </a:r>
            <a:r>
              <a:rPr lang="cs-CZ" dirty="0" smtClean="0"/>
              <a:t>  trvale umožňuje psát velká písmena. Aktivace je oznámena </a:t>
            </a:r>
            <a:br>
              <a:rPr lang="cs-CZ" dirty="0" smtClean="0"/>
            </a:br>
            <a:r>
              <a:rPr lang="cs-CZ" dirty="0" smtClean="0"/>
              <a:t>		     indikátorem vpravo na klávesnici pod nápisem </a:t>
            </a:r>
            <a:r>
              <a:rPr lang="cs-CZ" dirty="0" smtClean="0">
                <a:solidFill>
                  <a:srgbClr val="00B050"/>
                </a:solidFill>
              </a:rPr>
              <a:t>Caps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sz="2000" b="1" dirty="0" err="1" smtClean="0"/>
              <a:t>Num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Lock</a:t>
            </a:r>
            <a:r>
              <a:rPr lang="cs-CZ" sz="2000" b="1" dirty="0" smtClean="0"/>
              <a:t>	 -</a:t>
            </a:r>
            <a:r>
              <a:rPr lang="cs-CZ" dirty="0" smtClean="0"/>
              <a:t>  umožňuje psaní čísel a matematických znamének z numerické</a:t>
            </a:r>
            <a:br>
              <a:rPr lang="cs-CZ" dirty="0" smtClean="0"/>
            </a:br>
            <a:r>
              <a:rPr lang="cs-CZ" dirty="0" smtClean="0"/>
              <a:t>		     části klávesnice. Když svítí indikátor pod </a:t>
            </a:r>
            <a:r>
              <a:rPr lang="cs-CZ" dirty="0" err="1" smtClean="0">
                <a:solidFill>
                  <a:srgbClr val="00B050"/>
                </a:solidFill>
              </a:rPr>
              <a:t>Num</a:t>
            </a:r>
            <a:r>
              <a:rPr lang="cs-CZ" dirty="0" smtClean="0"/>
              <a:t> , jsou klávesy</a:t>
            </a:r>
            <a:br>
              <a:rPr lang="cs-CZ" dirty="0" smtClean="0"/>
            </a:br>
            <a:r>
              <a:rPr lang="cs-CZ" dirty="0" smtClean="0"/>
              <a:t>		     aktivní.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Tlačítko akce: Zpět nebo Předchozí 2">
            <a:hlinkClick r:id="rId2" action="ppaction://hlinksldjump" highlightClick="1"/>
          </p:cNvPr>
          <p:cNvSpPr/>
          <p:nvPr/>
        </p:nvSpPr>
        <p:spPr>
          <a:xfrm>
            <a:off x="8028384" y="6453336"/>
            <a:ext cx="1046139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2" y="1102169"/>
            <a:ext cx="7941221" cy="223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332656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Odstavec ve Wordu</a:t>
            </a:r>
            <a:r>
              <a:rPr lang="cs-CZ" sz="2000" dirty="0" smtClean="0">
                <a:solidFill>
                  <a:srgbClr val="FF0000"/>
                </a:solidFill>
              </a:rPr>
              <a:t/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>je každý text oddělený na začátku a na konci klávesou Enter</a:t>
            </a:r>
            <a:r>
              <a:rPr lang="cs-CZ" dirty="0" smtClean="0"/>
              <a:t>.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683568" y="679165"/>
            <a:ext cx="1728192" cy="1093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539552" y="1004452"/>
            <a:ext cx="2952328" cy="508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3923928" y="1004452"/>
            <a:ext cx="1152128" cy="10173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hlinkClick r:id="rId3" action="ppaction://hlinksldjump"/>
          </p:cNvPr>
          <p:cNvSpPr txBox="1"/>
          <p:nvPr/>
        </p:nvSpPr>
        <p:spPr>
          <a:xfrm>
            <a:off x="323860" y="3877376"/>
            <a:ext cx="82805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Při psaní textu dodržujeme tato pravidla </a:t>
            </a:r>
            <a:r>
              <a:rPr lang="cs-CZ" sz="2000" dirty="0" smtClean="0"/>
              <a:t>:</a:t>
            </a:r>
            <a:br>
              <a:rPr lang="cs-CZ" sz="2000" dirty="0" smtClean="0"/>
            </a:br>
            <a:r>
              <a:rPr lang="cs-CZ" sz="2000" dirty="0" smtClean="0"/>
              <a:t>1. Při psaní souvislého textu neukončujeme řádek na konci příkazem</a:t>
            </a:r>
            <a:br>
              <a:rPr lang="cs-CZ" sz="2000" dirty="0" smtClean="0"/>
            </a:br>
            <a:r>
              <a:rPr lang="cs-CZ" sz="2000" dirty="0" smtClean="0"/>
              <a:t>    Enter. Word sám přeskočí na nový řádek.</a:t>
            </a:r>
            <a:br>
              <a:rPr lang="cs-CZ" sz="2000" dirty="0" smtClean="0"/>
            </a:br>
            <a:r>
              <a:rPr lang="cs-CZ" sz="2000" dirty="0" smtClean="0"/>
              <a:t>2. Každý text nejprve napíšeme a potom ho upravujeme.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800" dirty="0" smtClean="0">
                <a:solidFill>
                  <a:srgbClr val="00B050"/>
                </a:solidFill>
              </a:rPr>
              <a:t>Odstavec(text)</a:t>
            </a:r>
            <a:r>
              <a:rPr lang="cs-CZ" sz="2800" dirty="0" smtClean="0"/>
              <a:t> </a:t>
            </a:r>
            <a:r>
              <a:rPr lang="cs-CZ" sz="2000" dirty="0" smtClean="0"/>
              <a:t>ve Wordu můžeme :</a:t>
            </a:r>
            <a:br>
              <a:rPr lang="cs-CZ" sz="2000" dirty="0" smtClean="0"/>
            </a:br>
            <a:r>
              <a:rPr lang="cs-CZ" sz="2000" dirty="0" smtClean="0"/>
              <a:t>  		a) upravovat tvar</a:t>
            </a:r>
            <a:br>
              <a:rPr lang="cs-CZ" sz="2000" dirty="0" smtClean="0"/>
            </a:br>
            <a:r>
              <a:rPr lang="cs-CZ" sz="2000" dirty="0" smtClean="0"/>
              <a:t>		b) určit styl </a:t>
            </a:r>
            <a:endParaRPr lang="cs-CZ" sz="2000" dirty="0"/>
          </a:p>
        </p:txBody>
      </p:sp>
      <p:sp>
        <p:nvSpPr>
          <p:cNvPr id="11" name="Obdélník 10">
            <a:hlinkClick r:id="rId4" action="ppaction://hlinksldjump"/>
          </p:cNvPr>
          <p:cNvSpPr/>
          <p:nvPr/>
        </p:nvSpPr>
        <p:spPr>
          <a:xfrm>
            <a:off x="5220072" y="5805264"/>
            <a:ext cx="1584176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12" name="Obdélník 11">
            <a:hlinkClick r:id="rId5" action="ppaction://hlinksldjump"/>
          </p:cNvPr>
          <p:cNvSpPr/>
          <p:nvPr/>
        </p:nvSpPr>
        <p:spPr>
          <a:xfrm>
            <a:off x="5220072" y="6237312"/>
            <a:ext cx="1584176" cy="3177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3" name="Tlačítko akce: Zpět nebo Předchozí 2">
            <a:hlinkClick r:id="rId6" action="ppaction://hlinksldjump" highlightClick="1"/>
          </p:cNvPr>
          <p:cNvSpPr/>
          <p:nvPr/>
        </p:nvSpPr>
        <p:spPr>
          <a:xfrm>
            <a:off x="7956376" y="6237312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96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60648"/>
            <a:ext cx="896448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Blokem</a:t>
            </a:r>
            <a:r>
              <a:rPr lang="cs-CZ" dirty="0" smtClean="0"/>
              <a:t> se ve Wordu rozumí ohraničení(označení) části textu, který chceme</a:t>
            </a:r>
            <a:br>
              <a:rPr lang="cs-CZ" dirty="0" smtClean="0"/>
            </a:br>
            <a:r>
              <a:rPr lang="cs-CZ" dirty="0" smtClean="0"/>
              <a:t>                  upravovat. Může ohraničovat jeden znak</a:t>
            </a:r>
            <a:r>
              <a:rPr lang="cs-CZ" smtClean="0"/>
              <a:t>, slovo, </a:t>
            </a:r>
            <a:r>
              <a:rPr lang="cs-CZ" dirty="0" smtClean="0"/>
              <a:t>odstavec nebo i několik </a:t>
            </a:r>
            <a:br>
              <a:rPr lang="cs-CZ" dirty="0" smtClean="0"/>
            </a:br>
            <a:r>
              <a:rPr lang="cs-CZ" dirty="0" smtClean="0"/>
              <a:t>                  stránek.</a:t>
            </a:r>
            <a:r>
              <a:rPr lang="cs-CZ" dirty="0"/>
              <a:t> </a:t>
            </a:r>
            <a:r>
              <a:rPr lang="cs-CZ" dirty="0" smtClean="0">
                <a:hlinkClick r:id="rId2" action="ppaction://hlinksldjump"/>
              </a:rPr>
              <a:t>Blok</a:t>
            </a:r>
            <a:r>
              <a:rPr lang="cs-CZ" dirty="0" smtClean="0"/>
              <a:t> můžeme vytvářet myší nebo </a:t>
            </a:r>
            <a:r>
              <a:rPr lang="cs-CZ" dirty="0" smtClean="0">
                <a:hlinkClick r:id="rId3" action="ppaction://hlinksldjump"/>
              </a:rPr>
              <a:t>klávesnicí.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Označení bloku myší 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Kurzor nastavíme na místo v textu, kde bude blok začínat.</a:t>
            </a:r>
            <a:br>
              <a:rPr lang="cs-CZ" dirty="0" smtClean="0"/>
            </a:br>
            <a:r>
              <a:rPr lang="cs-CZ" dirty="0" smtClean="0"/>
              <a:t>2. Stiskneme a držíme levé tlačítko myši.</a:t>
            </a:r>
            <a:br>
              <a:rPr lang="cs-CZ" dirty="0" smtClean="0"/>
            </a:br>
            <a:r>
              <a:rPr lang="cs-CZ" dirty="0" smtClean="0"/>
              <a:t>3. Táhneme myší směrem k místu, kde chceme blok ukončit.</a:t>
            </a:r>
            <a:br>
              <a:rPr lang="cs-CZ" dirty="0" smtClean="0"/>
            </a:br>
            <a:r>
              <a:rPr lang="cs-CZ" dirty="0" smtClean="0"/>
              <a:t>4. Po označení textu(vytvoření bloku) levé tlačítko myši uvolníme.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Zjednodušené způsoby vytváření bloku 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a) Jedno slovo  -  dvakrát klikneme na vybrané slovo </a:t>
            </a:r>
            <a:r>
              <a:rPr lang="cs-CZ" dirty="0" smtClean="0">
                <a:solidFill>
                  <a:srgbClr val="FF0000"/>
                </a:solidFill>
              </a:rPr>
              <a:t>levým tlačítkem </a:t>
            </a:r>
            <a:r>
              <a:rPr lang="cs-CZ" dirty="0" smtClean="0"/>
              <a:t>myši.</a:t>
            </a:r>
            <a:br>
              <a:rPr lang="cs-CZ" dirty="0" smtClean="0"/>
            </a:br>
            <a:r>
              <a:rPr lang="cs-CZ" dirty="0" smtClean="0"/>
              <a:t>b) Dvě a více slov – klikneme na první  a stisknuté tahem uvolníme levé </a:t>
            </a:r>
            <a:br>
              <a:rPr lang="cs-CZ" dirty="0" smtClean="0"/>
            </a:br>
            <a:r>
              <a:rPr lang="cs-CZ" dirty="0" smtClean="0"/>
              <a:t>		   tlačítko myši na konci zvoleného bloku.</a:t>
            </a:r>
            <a:br>
              <a:rPr lang="cs-CZ" dirty="0" smtClean="0"/>
            </a:br>
            <a:r>
              <a:rPr lang="cs-CZ" dirty="0" smtClean="0"/>
              <a:t>c) Celý odstavec -  třikrát klikneme levým tlačítkem myši do středu zvoleného</a:t>
            </a:r>
            <a:br>
              <a:rPr lang="cs-CZ" dirty="0" smtClean="0"/>
            </a:br>
            <a:r>
              <a:rPr lang="cs-CZ" dirty="0" smtClean="0"/>
              <a:t>		   odstavce.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d) Celý řádek – nastavíme kurzor myši(šipku) před vybraný řádek, tak aby se</a:t>
            </a:r>
            <a:br>
              <a:rPr lang="cs-CZ" dirty="0" smtClean="0"/>
            </a:br>
            <a:r>
              <a:rPr lang="cs-CZ" dirty="0" smtClean="0"/>
              <a:t>	          šipka převrátila  a klikneme  jednou levým tlačítkem  myši.</a:t>
            </a:r>
            <a:br>
              <a:rPr lang="cs-CZ" dirty="0" smtClean="0"/>
            </a:br>
            <a:r>
              <a:rPr lang="cs-CZ" dirty="0" smtClean="0"/>
              <a:t>e) Celý dokument – postup stejný jako u d), ale tlačítkem myši klikneme třikrát.</a:t>
            </a:r>
            <a:endParaRPr lang="cs-CZ" dirty="0"/>
          </a:p>
        </p:txBody>
      </p:sp>
      <p:sp>
        <p:nvSpPr>
          <p:cNvPr id="3" name="Tlačítko akce: Zpět nebo Předchozí 2">
            <a:hlinkClick r:id="rId4" action="ppaction://hlinksldjump" highlightClick="1"/>
          </p:cNvPr>
          <p:cNvSpPr/>
          <p:nvPr/>
        </p:nvSpPr>
        <p:spPr>
          <a:xfrm>
            <a:off x="8316416" y="6453337"/>
            <a:ext cx="82758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6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6563"/>
            <a:ext cx="4144963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11560" y="2060848"/>
            <a:ext cx="3744416" cy="14443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Upravovat tvar odstavce můžeme pomocí ikon z panelu nástrojů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nebo otevřením okna v rohu panelu.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2123728" y="1052736"/>
            <a:ext cx="129614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3563888" y="1196752"/>
            <a:ext cx="1728192" cy="1586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lačítko akce: Zpět nebo Předchozí 6">
            <a:hlinkClick r:id="rId4" action="ppaction://hlinksldjump" highlightClick="1"/>
          </p:cNvPr>
          <p:cNvSpPr/>
          <p:nvPr/>
        </p:nvSpPr>
        <p:spPr>
          <a:xfrm>
            <a:off x="8892480" y="6165304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1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475656" y="2348880"/>
            <a:ext cx="5832648" cy="14401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Styl odstavce nám umožňuje využít při psaní textu přednastavený formát odstavce.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Aktivuje se kliknutím levého tlačítka myši na ikonu vybraného stylu v panelu nástrojů nebo otevřením okna ikonou v rohu panelu.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5940152" y="980728"/>
            <a:ext cx="72008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3851920" y="1268760"/>
            <a:ext cx="4896544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lačítko akce: Zpět nebo Předchozí 7">
            <a:hlinkClick r:id="rId3" action="ppaction://hlinksldjump" highlightClick="1"/>
          </p:cNvPr>
          <p:cNvSpPr/>
          <p:nvPr/>
        </p:nvSpPr>
        <p:spPr>
          <a:xfrm>
            <a:off x="8460432" y="6237312"/>
            <a:ext cx="100811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3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3"/>
            <a:ext cx="2304256" cy="242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3"/>
            <a:ext cx="363537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453548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9512" y="3993032"/>
            <a:ext cx="5400600" cy="28649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rgbClr val="FF0000"/>
                </a:solidFill>
              </a:rPr>
              <a:t>Písmo ve Wordu </a:t>
            </a:r>
            <a:r>
              <a:rPr lang="cs-CZ" dirty="0" smtClean="0">
                <a:solidFill>
                  <a:schemeClr val="tx1"/>
                </a:solidFill>
              </a:rPr>
              <a:t>vybíráme z nabídky v panelu nástrojů: </a:t>
            </a:r>
            <a:r>
              <a:rPr lang="cs-CZ" dirty="0" smtClean="0">
                <a:solidFill>
                  <a:srgbClr val="C00000"/>
                </a:solidFill>
              </a:rPr>
              <a:t>Typ písma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	  	</a:t>
            </a:r>
            <a:r>
              <a:rPr lang="cs-CZ" dirty="0" smtClean="0">
                <a:solidFill>
                  <a:srgbClr val="C00000"/>
                </a:solidFill>
              </a:rPr>
              <a:t>Velikost písma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	  		</a:t>
            </a:r>
            <a:r>
              <a:rPr lang="cs-CZ" dirty="0" smtClean="0">
                <a:solidFill>
                  <a:srgbClr val="C00000"/>
                </a:solidFill>
              </a:rPr>
              <a:t>Řez písma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	  			</a:t>
            </a:r>
            <a:r>
              <a:rPr lang="cs-CZ" dirty="0" smtClean="0">
                <a:solidFill>
                  <a:srgbClr val="C00000"/>
                </a:solidFill>
              </a:rPr>
              <a:t>Barva písma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Nabídku otevřeme kliknutím myši na trojúhelník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na pravé straně ikony a klikneme na vybraný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formát.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Můžeme myší otevřít i okno </a:t>
            </a:r>
            <a:r>
              <a:rPr lang="cs-CZ" dirty="0" smtClean="0">
                <a:solidFill>
                  <a:srgbClr val="00B050"/>
                </a:solidFill>
              </a:rPr>
              <a:t>Písmo </a:t>
            </a:r>
            <a:r>
              <a:rPr lang="cs-CZ" dirty="0" smtClean="0">
                <a:solidFill>
                  <a:schemeClr val="tx1"/>
                </a:solidFill>
              </a:rPr>
              <a:t>a vybrat formát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z jeho nabídky.	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547664" y="692696"/>
            <a:ext cx="144016" cy="36724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1979712" y="692696"/>
            <a:ext cx="867593" cy="39604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971600" y="980728"/>
            <a:ext cx="2520280" cy="39604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2987824" y="980728"/>
            <a:ext cx="1512168" cy="41764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3203848" y="1268760"/>
            <a:ext cx="288032" cy="49685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3203848" y="1268760"/>
            <a:ext cx="20882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611560" y="692696"/>
            <a:ext cx="936104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1979712" y="692696"/>
            <a:ext cx="68582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lačítko akce: Zpět nebo Předchozí 20">
            <a:hlinkClick r:id="rId6" action="ppaction://hlinksldjump" highlightClick="1"/>
          </p:cNvPr>
          <p:cNvSpPr/>
          <p:nvPr/>
        </p:nvSpPr>
        <p:spPr>
          <a:xfrm>
            <a:off x="8316416" y="6237312"/>
            <a:ext cx="93610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9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876800" y="1556792"/>
            <a:ext cx="3943672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Blok ohraničující celý řádek v textu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3131840" y="2204864"/>
            <a:ext cx="216024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lačítko akce: Zpět nebo Předchozí 4">
            <a:hlinkClick r:id="rId3" action="ppaction://hlinksldjump" highlightClick="1"/>
          </p:cNvPr>
          <p:cNvSpPr/>
          <p:nvPr/>
        </p:nvSpPr>
        <p:spPr>
          <a:xfrm>
            <a:off x="8676456" y="6237312"/>
            <a:ext cx="86409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7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Blok</a:t>
            </a:r>
            <a:r>
              <a:rPr lang="cs-CZ" sz="2000" dirty="0" smtClean="0">
                <a:solidFill>
                  <a:srgbClr val="FF0000"/>
                </a:solidFill>
              </a:rPr>
              <a:t> můžeme označit i pomocí klávesnice takto:</a:t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/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/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/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/>
              <a:t>1. Nastavíte kurzor na začátek vybraného budoucího bloku.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2. Stiskněte klávesnici </a:t>
            </a:r>
            <a:r>
              <a:rPr lang="cs-CZ" sz="2000" dirty="0" smtClean="0">
                <a:solidFill>
                  <a:srgbClr val="00B050"/>
                </a:solidFill>
              </a:rPr>
              <a:t>Shift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3. Za současného držení klávesy Shift stiskněte a držte kurzorovou</a:t>
            </a:r>
            <a:br>
              <a:rPr lang="cs-CZ" sz="2000" dirty="0" smtClean="0"/>
            </a:br>
            <a:r>
              <a:rPr lang="cs-CZ" sz="2000" dirty="0" smtClean="0"/>
              <a:t>    šipku. Šipku můžete mačkat i přerušovaně – po písmenech.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4. Blok se začne rozvíjet a vy ho podle potřeby zastavíte, když </a:t>
            </a:r>
            <a:br>
              <a:rPr lang="cs-CZ" sz="2000" dirty="0" smtClean="0"/>
            </a:br>
            <a:r>
              <a:rPr lang="cs-CZ" sz="2000" dirty="0" smtClean="0"/>
              <a:t>    přestanete mačkat kurzorové šipky.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3" name="Tlačítko akce: Zpět nebo Předchozí 2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3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47667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5492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997839"/>
            <a:ext cx="55983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Autor :         Trýzna  Stanislav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Školní rok :   2011/2012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Určeno pro : šestý ročník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Předmět:      informatika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Téma : základní orientace v </a:t>
            </a:r>
            <a:r>
              <a:rPr lang="cs-CZ" sz="2000" dirty="0" smtClean="0">
                <a:solidFill>
                  <a:srgbClr val="002060"/>
                </a:solidFill>
              </a:rPr>
              <a:t>ovládání MS Word</a:t>
            </a:r>
            <a:r>
              <a:rPr lang="cs-CZ" sz="2000" dirty="0">
                <a:solidFill>
                  <a:srgbClr val="002060"/>
                </a:solidFill>
              </a:rPr>
              <a:t/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Způsob použití ve výuce:  výuková  prezentace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dirty="0"/>
              <a:t> (</a:t>
            </a:r>
            <a:r>
              <a:rPr lang="cs-CZ" dirty="0">
                <a:solidFill>
                  <a:srgbClr val="FF0000"/>
                </a:solidFill>
              </a:rPr>
              <a:t>pro aktivní ukázky spouštějte v režimu pro čtení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897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04664"/>
            <a:ext cx="856895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Microsoft Word </a:t>
            </a:r>
            <a:r>
              <a:rPr lang="cs-CZ" sz="2800" b="1" dirty="0" smtClean="0">
                <a:solidFill>
                  <a:srgbClr val="FF0000"/>
                </a:solidFill>
              </a:rPr>
              <a:t>2010</a:t>
            </a:r>
            <a:r>
              <a:rPr lang="nl-NL" sz="2800" b="1" dirty="0">
                <a:solidFill>
                  <a:srgbClr val="FF0000"/>
                </a:solidFill>
              </a:rPr>
              <a:t/>
            </a:r>
            <a:br>
              <a:rPr lang="nl-NL" sz="2800" b="1" dirty="0">
                <a:solidFill>
                  <a:srgbClr val="FF0000"/>
                </a:solidFill>
              </a:rPr>
            </a:br>
            <a:r>
              <a:rPr lang="nl-NL" sz="2000" b="1" dirty="0"/>
              <a:t>je textový procesor s příponou   .</a:t>
            </a:r>
            <a:r>
              <a:rPr lang="nl-NL" sz="2000" b="1" dirty="0" smtClean="0"/>
              <a:t>docx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b="1" dirty="0" smtClean="0">
                <a:solidFill>
                  <a:srgbClr val="00B050"/>
                </a:solidFill>
              </a:rPr>
              <a:t>Spuštění aplikace Wordu</a:t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b="1" dirty="0" smtClean="0">
                <a:solidFill>
                  <a:srgbClr val="00B050"/>
                </a:solidFill>
              </a:rPr>
              <a:t>Popis prostředí Wordu</a:t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b="1" dirty="0" smtClean="0">
                <a:solidFill>
                  <a:srgbClr val="00B050"/>
                </a:solidFill>
              </a:rPr>
              <a:t>Základy psaní textu</a:t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3" name="Obdélník 2">
            <a:hlinkClick r:id="rId2" action="ppaction://hlinksldjump"/>
          </p:cNvPr>
          <p:cNvSpPr/>
          <p:nvPr/>
        </p:nvSpPr>
        <p:spPr>
          <a:xfrm>
            <a:off x="6588224" y="2564904"/>
            <a:ext cx="1584176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6588224" y="3501008"/>
            <a:ext cx="158417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Odkaz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6609091" y="4328253"/>
            <a:ext cx="1584176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2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82809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Program Word 2010 můžeme spustit </a:t>
            </a:r>
            <a:r>
              <a:rPr lang="cs-CZ" sz="2400" dirty="0" smtClean="0"/>
              <a:t>: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b="1" dirty="0" smtClean="0">
                <a:solidFill>
                  <a:srgbClr val="00B050"/>
                </a:solidFill>
              </a:rPr>
              <a:t>1. Z nabídky </a:t>
            </a:r>
            <a:r>
              <a:rPr lang="cs-CZ" sz="2400" b="1" dirty="0" smtClean="0">
                <a:solidFill>
                  <a:srgbClr val="00B050"/>
                </a:solidFill>
                <a:hlinkClick r:id="rId2" action="ppaction://hlinksldjump"/>
              </a:rPr>
              <a:t>Start</a:t>
            </a:r>
            <a:r>
              <a:rPr lang="cs-CZ" sz="2800" b="1" dirty="0" smtClean="0">
                <a:solidFill>
                  <a:srgbClr val="00B050"/>
                </a:solidFill>
              </a:rPr>
              <a:t/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b="1" dirty="0" smtClean="0">
                <a:solidFill>
                  <a:srgbClr val="00B050"/>
                </a:solidFill>
              </a:rPr>
              <a:t>2. Ze zástupce </a:t>
            </a:r>
            <a:r>
              <a:rPr lang="cs-CZ" sz="2400" b="1" dirty="0" smtClean="0">
                <a:solidFill>
                  <a:srgbClr val="00B050"/>
                </a:solidFill>
                <a:hlinkClick r:id="rId3" action="ppaction://hlinksldjump"/>
              </a:rPr>
              <a:t>aplikace</a:t>
            </a:r>
            <a:r>
              <a:rPr lang="cs-CZ" sz="2400" b="1" dirty="0" smtClean="0">
                <a:solidFill>
                  <a:srgbClr val="00B050"/>
                </a:solidFill>
              </a:rPr>
              <a:t> Word 2010 na Ploše</a:t>
            </a:r>
            <a:r>
              <a:rPr lang="cs-CZ" sz="2800" b="1" dirty="0" smtClean="0">
                <a:solidFill>
                  <a:srgbClr val="00B050"/>
                </a:solidFill>
              </a:rPr>
              <a:t/>
            </a:r>
            <a:br>
              <a:rPr lang="cs-CZ" sz="2800" b="1" dirty="0" smtClean="0">
                <a:solidFill>
                  <a:srgbClr val="00B05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b="1" dirty="0" smtClean="0">
                <a:solidFill>
                  <a:srgbClr val="00B050"/>
                </a:solidFill>
              </a:rPr>
              <a:t>3. Z uloženého </a:t>
            </a:r>
            <a:r>
              <a:rPr lang="cs-CZ" sz="2400" b="1" dirty="0" smtClean="0">
                <a:solidFill>
                  <a:srgbClr val="00B050"/>
                </a:solidFill>
                <a:hlinkClick r:id="rId4" action="ppaction://hlinksldjump"/>
              </a:rPr>
              <a:t>dokumentu</a:t>
            </a:r>
            <a:r>
              <a:rPr lang="cs-CZ" sz="2400" b="1" dirty="0" smtClean="0">
                <a:solidFill>
                  <a:srgbClr val="00B050"/>
                </a:solidFill>
              </a:rPr>
              <a:t> vytvořeného  ve Word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3" name="Tlačítko akce: Zpět nebo Předchozí 2">
            <a:hlinkClick r:id="rId5" action="ppaction://hlinksldjump" highlightClick="1"/>
          </p:cNvPr>
          <p:cNvSpPr/>
          <p:nvPr/>
        </p:nvSpPr>
        <p:spPr>
          <a:xfrm>
            <a:off x="7812360" y="6165304"/>
            <a:ext cx="93610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32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93610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139952" y="476672"/>
            <a:ext cx="4644516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Jedno kliknutí na Ikonu Word 2010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1187624" y="1052736"/>
            <a:ext cx="3312368" cy="4536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7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419655" y="6284168"/>
            <a:ext cx="720080" cy="5738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4572000" y="404664"/>
            <a:ext cx="4567735" cy="10081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Dvojklik na ikonu zástupce WINWORD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907704" y="404664"/>
            <a:ext cx="280831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2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66"/>
            <a:ext cx="9144000" cy="682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95328" y="476672"/>
            <a:ext cx="60486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Dvojklik na soubor vytvořený ve Wordu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2771800" y="1052736"/>
            <a:ext cx="720080" cy="4176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lačítko akce: Zpět nebo Předchozí 4">
            <a:hlinkClick r:id="rId3" action="ppaction://hlinksldjump" highlightClick="1"/>
          </p:cNvPr>
          <p:cNvSpPr/>
          <p:nvPr/>
        </p:nvSpPr>
        <p:spPr>
          <a:xfrm>
            <a:off x="7956376" y="6309320"/>
            <a:ext cx="100811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2" y="0"/>
            <a:ext cx="91518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707904" y="3215072"/>
            <a:ext cx="2520280" cy="127604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ysClr val="windowText" lastClr="000000"/>
                </a:solidFill>
              </a:rPr>
              <a:t>Stránka</a:t>
            </a:r>
            <a:br>
              <a:rPr lang="cs-CZ" sz="2000" dirty="0" smtClean="0">
                <a:solidFill>
                  <a:sysClr val="windowText" lastClr="000000"/>
                </a:solidFill>
              </a:rPr>
            </a:br>
            <a:r>
              <a:rPr lang="cs-CZ" sz="1600" dirty="0" smtClean="0">
                <a:solidFill>
                  <a:sysClr val="windowText" lastClr="000000"/>
                </a:solidFill>
              </a:rPr>
              <a:t>prostor pro psaní textu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4968044" y="2657281"/>
            <a:ext cx="0" cy="5577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stCxn id="2" idx="3"/>
          </p:cNvCxnSpPr>
          <p:nvPr/>
        </p:nvCxnSpPr>
        <p:spPr>
          <a:xfrm>
            <a:off x="6228184" y="3853095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4968044" y="4491118"/>
            <a:ext cx="0" cy="5528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2" idx="1"/>
          </p:cNvCxnSpPr>
          <p:nvPr/>
        </p:nvCxnSpPr>
        <p:spPr>
          <a:xfrm flipH="1">
            <a:off x="3131840" y="3853095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6084168" y="5769260"/>
            <a:ext cx="2592288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Tlačítka pro přepnutí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způsobu zobrazení dokumentu 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 flipH="1">
            <a:off x="6732240" y="6273316"/>
            <a:ext cx="360040" cy="3240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5508104" y="1556792"/>
            <a:ext cx="3384376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Tlačítka pro minimalizaci, zvětšení 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a zavření dokumentu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8" name="Přímá spojnice se šipkou 17"/>
          <p:cNvCxnSpPr/>
          <p:nvPr/>
        </p:nvCxnSpPr>
        <p:spPr>
          <a:xfrm flipV="1">
            <a:off x="7524328" y="188640"/>
            <a:ext cx="792088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8316416" y="188640"/>
            <a:ext cx="360040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6779993" y="228032"/>
            <a:ext cx="2160240" cy="158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1115616" y="1556792"/>
            <a:ext cx="3096344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Řádek s hlavní nabídkou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25" name="Přímá spojnice se šipkou 24"/>
          <p:cNvCxnSpPr/>
          <p:nvPr/>
        </p:nvCxnSpPr>
        <p:spPr>
          <a:xfrm flipH="1" flipV="1">
            <a:off x="1080858" y="296652"/>
            <a:ext cx="1152128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1094789" y="2153225"/>
            <a:ext cx="3528392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Panel nástrojů s ikonami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 flipH="1" flipV="1">
            <a:off x="4319972" y="872716"/>
            <a:ext cx="248092" cy="13321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6552220" y="5043948"/>
            <a:ext cx="1944216" cy="4058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Svislý posuvník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8496436" y="5246853"/>
            <a:ext cx="6475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Obdélník 4102"/>
          <p:cNvSpPr/>
          <p:nvPr/>
        </p:nvSpPr>
        <p:spPr>
          <a:xfrm>
            <a:off x="1259632" y="6021288"/>
            <a:ext cx="3308432" cy="41404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Stavový řádek s informacemi</a:t>
            </a:r>
            <a:endParaRPr lang="cs-CZ" sz="1600" dirty="0">
              <a:solidFill>
                <a:schemeClr val="tx1"/>
              </a:solidFill>
            </a:endParaRPr>
          </a:p>
        </p:txBody>
      </p:sp>
      <p:cxnSp>
        <p:nvCxnSpPr>
          <p:cNvPr id="4105" name="Přímá spojnice se šipkou 4104"/>
          <p:cNvCxnSpPr/>
          <p:nvPr/>
        </p:nvCxnSpPr>
        <p:spPr>
          <a:xfrm flipH="1">
            <a:off x="683568" y="6435334"/>
            <a:ext cx="864096" cy="3060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Obdélník 4105"/>
          <p:cNvSpPr/>
          <p:nvPr/>
        </p:nvSpPr>
        <p:spPr>
          <a:xfrm>
            <a:off x="683568" y="4293096"/>
            <a:ext cx="273630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Svislé pravítko</a:t>
            </a:r>
            <a:endParaRPr lang="cs-CZ" sz="1600" dirty="0">
              <a:solidFill>
                <a:schemeClr val="tx1"/>
              </a:solidFill>
            </a:endParaRPr>
          </a:p>
        </p:txBody>
      </p:sp>
      <p:cxnSp>
        <p:nvCxnSpPr>
          <p:cNvPr id="4108" name="Přímá spojnice se šipkou 4107"/>
          <p:cNvCxnSpPr>
            <a:stCxn id="4106" idx="1"/>
          </p:cNvCxnSpPr>
          <p:nvPr/>
        </p:nvCxnSpPr>
        <p:spPr>
          <a:xfrm flipH="1">
            <a:off x="107504" y="4473116"/>
            <a:ext cx="576064" cy="180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Obdélník 4109"/>
          <p:cNvSpPr/>
          <p:nvPr/>
        </p:nvSpPr>
        <p:spPr>
          <a:xfrm>
            <a:off x="5220072" y="2153225"/>
            <a:ext cx="2640041" cy="41167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Vodorovné pravítko</a:t>
            </a:r>
            <a:endParaRPr lang="cs-CZ" sz="1600" dirty="0">
              <a:solidFill>
                <a:schemeClr val="tx1"/>
              </a:solidFill>
            </a:endParaRPr>
          </a:p>
        </p:txBody>
      </p:sp>
      <p:cxnSp>
        <p:nvCxnSpPr>
          <p:cNvPr id="4112" name="Přímá spojnice se šipkou 4111"/>
          <p:cNvCxnSpPr/>
          <p:nvPr/>
        </p:nvCxnSpPr>
        <p:spPr>
          <a:xfrm flipV="1">
            <a:off x="5364088" y="1448780"/>
            <a:ext cx="0" cy="9102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3" name="Obdélník 4112"/>
          <p:cNvSpPr/>
          <p:nvPr/>
        </p:nvSpPr>
        <p:spPr>
          <a:xfrm>
            <a:off x="5652120" y="0"/>
            <a:ext cx="2520280" cy="4046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Titulní strana s názvem souboru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4115" name="Přímá spojnice se šipkou 4114"/>
          <p:cNvCxnSpPr>
            <a:stCxn id="4113" idx="1"/>
          </p:cNvCxnSpPr>
          <p:nvPr/>
        </p:nvCxnSpPr>
        <p:spPr>
          <a:xfrm flipH="1" flipV="1">
            <a:off x="4968044" y="188640"/>
            <a:ext cx="684076" cy="136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8172400" y="3717032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5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3339" y="363488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Základní informace a termíny při psaní textu:</a:t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>		</a:t>
            </a:r>
            <a:r>
              <a:rPr lang="cs-CZ" sz="2400" dirty="0" smtClean="0">
                <a:solidFill>
                  <a:srgbClr val="00B050"/>
                </a:solidFill>
              </a:rPr>
              <a:t>Kurzor</a:t>
            </a: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>		</a:t>
            </a:r>
            <a:r>
              <a:rPr lang="cs-CZ" sz="2400" dirty="0" smtClean="0">
                <a:solidFill>
                  <a:srgbClr val="00B050"/>
                </a:solidFill>
              </a:rPr>
              <a:t>Základní klávesy</a:t>
            </a: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>		</a:t>
            </a:r>
            <a:r>
              <a:rPr lang="cs-CZ" sz="2400" dirty="0" smtClean="0">
                <a:solidFill>
                  <a:srgbClr val="00B050"/>
                </a:solidFill>
              </a:rPr>
              <a:t>Odstavec</a:t>
            </a: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>		</a:t>
            </a:r>
            <a:r>
              <a:rPr lang="cs-CZ" sz="2400" dirty="0" smtClean="0">
                <a:solidFill>
                  <a:srgbClr val="00B050"/>
                </a:solidFill>
              </a:rPr>
              <a:t>Blok</a:t>
            </a: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>		</a:t>
            </a:r>
            <a:r>
              <a:rPr lang="cs-CZ" sz="2400" dirty="0" smtClean="0">
                <a:solidFill>
                  <a:srgbClr val="00B050"/>
                </a:solidFill>
              </a:rPr>
              <a:t>Písmo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3" name="Tlačítko akce: Zpět nebo Předchozí 2">
            <a:hlinkClick r:id="rId2" action="ppaction://hlinksldjump" highlightClick="1"/>
          </p:cNvPr>
          <p:cNvSpPr/>
          <p:nvPr/>
        </p:nvSpPr>
        <p:spPr>
          <a:xfrm>
            <a:off x="8028384" y="6334299"/>
            <a:ext cx="864096" cy="52370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hlinkClick r:id="rId3" action="ppaction://hlinksldjump"/>
          </p:cNvPr>
          <p:cNvSpPr/>
          <p:nvPr/>
        </p:nvSpPr>
        <p:spPr>
          <a:xfrm>
            <a:off x="6012160" y="1412776"/>
            <a:ext cx="1728192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5" name="Obdélník 4">
            <a:hlinkClick r:id="rId4" action="ppaction://hlinksldjump"/>
          </p:cNvPr>
          <p:cNvSpPr/>
          <p:nvPr/>
        </p:nvSpPr>
        <p:spPr>
          <a:xfrm>
            <a:off x="6012160" y="2420888"/>
            <a:ext cx="1728192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6" name="Obdélník 5">
            <a:hlinkClick r:id="rId5" action="ppaction://hlinksldjump"/>
          </p:cNvPr>
          <p:cNvSpPr/>
          <p:nvPr/>
        </p:nvSpPr>
        <p:spPr>
          <a:xfrm>
            <a:off x="6012160" y="3517800"/>
            <a:ext cx="1728192" cy="5275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  <a:r>
              <a:rPr lang="cs-CZ" dirty="0" smtClean="0"/>
              <a:t>dkaz</a:t>
            </a:r>
            <a:endParaRPr lang="cs-CZ" dirty="0"/>
          </a:p>
        </p:txBody>
      </p:sp>
      <p:sp>
        <p:nvSpPr>
          <p:cNvPr id="7" name="Obdélník 6">
            <a:hlinkClick r:id="rId6" action="ppaction://hlinksldjump"/>
          </p:cNvPr>
          <p:cNvSpPr/>
          <p:nvPr/>
        </p:nvSpPr>
        <p:spPr>
          <a:xfrm>
            <a:off x="6012160" y="4509120"/>
            <a:ext cx="1728192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Odkaz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8" name="Obdélník 7">
            <a:hlinkClick r:id="rId7" action="ppaction://hlinksldjump"/>
          </p:cNvPr>
          <p:cNvSpPr/>
          <p:nvPr/>
        </p:nvSpPr>
        <p:spPr>
          <a:xfrm>
            <a:off x="6045164" y="5670396"/>
            <a:ext cx="1728192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9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508</TotalTime>
  <Words>177</Words>
  <Application>Microsoft Office PowerPoint</Application>
  <PresentationFormat>Předvádění na obrazovce (4:3)</PresentationFormat>
  <Paragraphs>40</Paragraphs>
  <Slides>19</Slides>
  <Notes>0</Notes>
  <HiddenSlides>15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Aerodynamika</vt:lpstr>
      <vt:lpstr>Microsoft  Word 2010  I.  Spuštění aplikace Wordu Popis prostředí Základní editace textu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Periferie PC</dc:title>
  <dc:creator>zs skolni</dc:creator>
  <cp:lastModifiedBy>zs skolni</cp:lastModifiedBy>
  <cp:revision>53</cp:revision>
  <dcterms:created xsi:type="dcterms:W3CDTF">2011-10-14T09:04:51Z</dcterms:created>
  <dcterms:modified xsi:type="dcterms:W3CDTF">2014-11-24T08:28:12Z</dcterms:modified>
</cp:coreProperties>
</file>